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Nunito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NunitoSans-bold.fntdata"/><Relationship Id="rId27" Type="http://schemas.openxmlformats.org/officeDocument/2006/relationships/font" Target="fonts/Nunito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Nunito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en"/>
              <a:t>Chelcie: Does your library create exhibits, physical or digital? Have you been involved in creating exhibits? What was your role?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Discuss in pairs: your expertise, needed skills &amp; expertise for Omeka projects, potential collaborators.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600"/>
              </a:spcBef>
            </a:pPr>
            <a:r>
              <a:rPr lang="en"/>
              <a:t>Themes</a:t>
            </a:r>
          </a:p>
          <a:p>
            <a:pPr indent="-228600" lvl="1" marL="914400" rtl="0">
              <a:lnSpc>
                <a:spcPct val="115000"/>
              </a:lnSpc>
              <a:spcBef>
                <a:spcPts val="600"/>
              </a:spcBef>
            </a:pPr>
            <a:r>
              <a:rPr lang="en"/>
              <a:t>CurateScape</a:t>
            </a:r>
          </a:p>
          <a:p>
            <a:pPr indent="-228600" lvl="0" marL="457200" rtl="0">
              <a:lnSpc>
                <a:spcPct val="115000"/>
              </a:lnSpc>
              <a:spcBef>
                <a:spcPts val="600"/>
              </a:spcBef>
            </a:pPr>
            <a:r>
              <a:rPr lang="en"/>
              <a:t>Plugins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rgbClr val="F67031"/>
              </a:buClr>
              <a:buSzPct val="100000"/>
              <a:defRPr b="1" sz="3000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buClr>
                <a:srgbClr val="F67031"/>
              </a:buClr>
              <a:buSzPct val="100000"/>
              <a:defRPr b="1" sz="3000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buClr>
                <a:srgbClr val="F67031"/>
              </a:buClr>
              <a:buSzPct val="100000"/>
              <a:defRPr b="1" sz="3000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buClr>
                <a:srgbClr val="F67031"/>
              </a:buClr>
              <a:buSzPct val="100000"/>
              <a:defRPr b="1" sz="3000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buClr>
                <a:srgbClr val="F67031"/>
              </a:buClr>
              <a:buSzPct val="100000"/>
              <a:defRPr b="1" sz="3000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buClr>
                <a:srgbClr val="F67031"/>
              </a:buClr>
              <a:buSzPct val="100000"/>
              <a:defRPr b="1" sz="3000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buClr>
                <a:srgbClr val="F67031"/>
              </a:buClr>
              <a:buSzPct val="100000"/>
              <a:defRPr b="1" sz="3000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buClr>
                <a:srgbClr val="F67031"/>
              </a:buClr>
              <a:buSzPct val="100000"/>
              <a:defRPr b="1" sz="3000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buClr>
                <a:srgbClr val="F67031"/>
              </a:buClr>
              <a:buSzPct val="100000"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2" name="Shape 1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062199" y="575500"/>
            <a:ext cx="2729999" cy="398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/>
        </p:txBody>
      </p:sp>
      <p:sp>
        <p:nvSpPr>
          <p:cNvPr id="70" name="Shape 70"/>
          <p:cNvSpPr txBox="1"/>
          <p:nvPr>
            <p:ph idx="2" type="body"/>
          </p:nvPr>
        </p:nvSpPr>
        <p:spPr>
          <a:xfrm>
            <a:off x="5956700" y="575500"/>
            <a:ext cx="2730000" cy="398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069324" y="575500"/>
            <a:ext cx="1789799" cy="398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900"/>
            </a:lvl1pPr>
            <a:lvl2pPr lvl="1" rtl="0">
              <a:spcBef>
                <a:spcPts val="0"/>
              </a:spcBef>
              <a:buSzPct val="100000"/>
              <a:defRPr sz="900"/>
            </a:lvl2pPr>
            <a:lvl3pPr lvl="2" rtl="0">
              <a:spcBef>
                <a:spcPts val="0"/>
              </a:spcBef>
              <a:buSzPct val="100000"/>
              <a:defRPr sz="900"/>
            </a:lvl3pPr>
            <a:lvl4pPr lvl="3" rtl="0">
              <a:spcBef>
                <a:spcPts val="0"/>
              </a:spcBef>
              <a:buSzPct val="100000"/>
              <a:defRPr sz="900"/>
            </a:lvl4pPr>
            <a:lvl5pPr lvl="4" rtl="0">
              <a:spcBef>
                <a:spcPts val="0"/>
              </a:spcBef>
              <a:buSzPct val="100000"/>
              <a:defRPr sz="900"/>
            </a:lvl5pPr>
            <a:lvl6pPr lvl="5" rtl="0">
              <a:spcBef>
                <a:spcPts val="0"/>
              </a:spcBef>
              <a:buSzPct val="100000"/>
              <a:defRPr sz="900"/>
            </a:lvl6pPr>
            <a:lvl7pPr lvl="6" rtl="0">
              <a:spcBef>
                <a:spcPts val="0"/>
              </a:spcBef>
              <a:buSzPct val="100000"/>
              <a:defRPr sz="900"/>
            </a:lvl7pPr>
            <a:lvl8pPr lvl="7" rtl="0">
              <a:spcBef>
                <a:spcPts val="0"/>
              </a:spcBef>
              <a:buSzPct val="100000"/>
              <a:defRPr sz="900"/>
            </a:lvl8pPr>
            <a:lvl9pPr lvl="8" rtl="0">
              <a:spcBef>
                <a:spcPts val="0"/>
              </a:spcBef>
              <a:buSzPct val="100000"/>
              <a:defRPr sz="900"/>
            </a:lvl9pPr>
          </a:lstStyle>
          <a:p/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x="4951005" y="575500"/>
            <a:ext cx="1789800" cy="398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900"/>
            </a:lvl1pPr>
            <a:lvl2pPr lvl="1" rtl="0">
              <a:spcBef>
                <a:spcPts val="0"/>
              </a:spcBef>
              <a:buSzPct val="100000"/>
              <a:defRPr sz="900"/>
            </a:lvl2pPr>
            <a:lvl3pPr lvl="2" rtl="0">
              <a:spcBef>
                <a:spcPts val="0"/>
              </a:spcBef>
              <a:buSzPct val="100000"/>
              <a:defRPr sz="900"/>
            </a:lvl3pPr>
            <a:lvl4pPr lvl="3" rtl="0">
              <a:spcBef>
                <a:spcPts val="0"/>
              </a:spcBef>
              <a:buSzPct val="100000"/>
              <a:defRPr sz="900"/>
            </a:lvl4pPr>
            <a:lvl5pPr lvl="4" rtl="0">
              <a:spcBef>
                <a:spcPts val="0"/>
              </a:spcBef>
              <a:buSzPct val="100000"/>
              <a:defRPr sz="900"/>
            </a:lvl5pPr>
            <a:lvl6pPr lvl="5" rtl="0">
              <a:spcBef>
                <a:spcPts val="0"/>
              </a:spcBef>
              <a:buSzPct val="100000"/>
              <a:defRPr sz="900"/>
            </a:lvl6pPr>
            <a:lvl7pPr lvl="6" rtl="0">
              <a:spcBef>
                <a:spcPts val="0"/>
              </a:spcBef>
              <a:buSzPct val="100000"/>
              <a:defRPr sz="900"/>
            </a:lvl7pPr>
            <a:lvl8pPr lvl="7" rtl="0">
              <a:spcBef>
                <a:spcPts val="0"/>
              </a:spcBef>
              <a:buSzPct val="100000"/>
              <a:defRPr sz="900"/>
            </a:lvl8pPr>
            <a:lvl9pPr lvl="8" rtl="0">
              <a:spcBef>
                <a:spcPts val="0"/>
              </a:spcBef>
              <a:buSzPct val="100000"/>
              <a:defRPr sz="900"/>
            </a:lvl9pPr>
          </a:lstStyle>
          <a:p/>
        </p:txBody>
      </p:sp>
      <p:sp>
        <p:nvSpPr>
          <p:cNvPr id="78" name="Shape 78"/>
          <p:cNvSpPr txBox="1"/>
          <p:nvPr>
            <p:ph idx="3" type="body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900"/>
            </a:lvl1pPr>
            <a:lvl2pPr lvl="1" rtl="0">
              <a:spcBef>
                <a:spcPts val="0"/>
              </a:spcBef>
              <a:buSzPct val="100000"/>
              <a:defRPr sz="900"/>
            </a:lvl2pPr>
            <a:lvl3pPr lvl="2" rtl="0">
              <a:spcBef>
                <a:spcPts val="0"/>
              </a:spcBef>
              <a:buSzPct val="100000"/>
              <a:defRPr sz="900"/>
            </a:lvl3pPr>
            <a:lvl4pPr lvl="3" rtl="0">
              <a:spcBef>
                <a:spcPts val="0"/>
              </a:spcBef>
              <a:buSzPct val="100000"/>
              <a:defRPr sz="900"/>
            </a:lvl4pPr>
            <a:lvl5pPr lvl="4" rtl="0">
              <a:spcBef>
                <a:spcPts val="0"/>
              </a:spcBef>
              <a:buSzPct val="100000"/>
              <a:defRPr sz="900"/>
            </a:lvl5pPr>
            <a:lvl6pPr lvl="5" rtl="0">
              <a:spcBef>
                <a:spcPts val="0"/>
              </a:spcBef>
              <a:buSzPct val="100000"/>
              <a:defRPr sz="900"/>
            </a:lvl6pPr>
            <a:lvl7pPr lvl="6" rtl="0">
              <a:spcBef>
                <a:spcPts val="0"/>
              </a:spcBef>
              <a:buSzPct val="100000"/>
              <a:defRPr sz="900"/>
            </a:lvl7pPr>
            <a:lvl8pPr lvl="7" rtl="0">
              <a:spcBef>
                <a:spcPts val="0"/>
              </a:spcBef>
              <a:buSzPct val="100000"/>
              <a:defRPr sz="900"/>
            </a:lvl8pPr>
            <a:lvl9pPr lvl="8" rtl="0">
              <a:spcBef>
                <a:spcPts val="0"/>
              </a:spcBef>
              <a:buSzPct val="100000"/>
              <a:defRPr sz="9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585477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999999"/>
              </a:buClr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able of conten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flipH="1">
            <a:off x="4568411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idx="1" type="subTitle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3" name="Shape 23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Clr>
                <a:srgbClr val="F67031"/>
              </a:buClr>
              <a:buSzPct val="100000"/>
              <a:buAutoNum type="arabicPeriod"/>
              <a:defRPr sz="1800"/>
            </a:lvl1pPr>
            <a:lvl2pPr lvl="1" rtl="0">
              <a:spcBef>
                <a:spcPts val="0"/>
              </a:spcBef>
              <a:spcAft>
                <a:spcPts val="1000"/>
              </a:spcAft>
              <a:buAutoNum type="alphaLcPeriod"/>
              <a:defRPr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1000"/>
              </a:spcAft>
              <a:buAutoNum type="romanLcPeriod"/>
              <a:defRPr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1000"/>
              </a:spcAft>
              <a:buAutoNum type="arabicPeriod"/>
              <a:defRPr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alphaLcPeriod"/>
              <a:defRPr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romanLcPeriod"/>
              <a:defRPr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arabicPeriod"/>
              <a:defRPr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alphaLcPeriod"/>
              <a:defRPr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romanLcPeriod"/>
              <a:defRPr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25" name="Shape 25"/>
          <p:cNvSpPr txBox="1"/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 flipH="1" rot="5400000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buFont typeface="Georgia"/>
              <a:defRPr i="1" sz="2400">
                <a:latin typeface="Georgia"/>
                <a:ea typeface="Georgia"/>
                <a:cs typeface="Georgia"/>
                <a:sym typeface="Georgia"/>
              </a:defRPr>
            </a:lvl1pPr>
            <a:lvl2pPr lvl="1" rtl="0" algn="ctr">
              <a:spcBef>
                <a:spcPts val="0"/>
              </a:spcBef>
              <a:buSzPct val="100000"/>
              <a:buFont typeface="Georgia"/>
              <a:defRPr i="1" sz="2400">
                <a:latin typeface="Georgia"/>
                <a:ea typeface="Georgia"/>
                <a:cs typeface="Georgia"/>
                <a:sym typeface="Georgia"/>
              </a:defRPr>
            </a:lvl2pPr>
            <a:lvl3pPr lvl="2" rtl="0" algn="ctr">
              <a:spcBef>
                <a:spcPts val="0"/>
              </a:spcBef>
              <a:buSzPct val="100000"/>
              <a:buFont typeface="Georgia"/>
              <a:defRPr i="1" sz="2400">
                <a:latin typeface="Georgia"/>
                <a:ea typeface="Georgia"/>
                <a:cs typeface="Georgia"/>
                <a:sym typeface="Georgia"/>
              </a:defRPr>
            </a:lvl3pPr>
            <a:lvl4pPr lvl="3" rtl="0" algn="ctr">
              <a:spcBef>
                <a:spcPts val="0"/>
              </a:spcBef>
              <a:buSzPct val="100000"/>
              <a:buFont typeface="Georgia"/>
              <a:defRPr i="1" sz="2400">
                <a:latin typeface="Georgia"/>
                <a:ea typeface="Georgia"/>
                <a:cs typeface="Georgia"/>
                <a:sym typeface="Georgia"/>
              </a:defRPr>
            </a:lvl4pPr>
            <a:lvl5pPr lvl="4" rtl="0" algn="ctr">
              <a:spcBef>
                <a:spcPts val="0"/>
              </a:spcBef>
              <a:buSzPct val="100000"/>
              <a:buFont typeface="Georgia"/>
              <a:defRPr i="1" sz="2400">
                <a:latin typeface="Georgia"/>
                <a:ea typeface="Georgia"/>
                <a:cs typeface="Georgia"/>
                <a:sym typeface="Georgia"/>
              </a:defRPr>
            </a:lvl5pPr>
            <a:lvl6pPr lvl="5" rtl="0" algn="ctr">
              <a:spcBef>
                <a:spcPts val="0"/>
              </a:spcBef>
              <a:buSzPct val="100000"/>
              <a:buFont typeface="Georgia"/>
              <a:defRPr i="1" sz="2400">
                <a:latin typeface="Georgia"/>
                <a:ea typeface="Georgia"/>
                <a:cs typeface="Georgia"/>
                <a:sym typeface="Georgia"/>
              </a:defRPr>
            </a:lvl6pPr>
            <a:lvl7pPr lvl="6" rtl="0" algn="ctr">
              <a:spcBef>
                <a:spcPts val="0"/>
              </a:spcBef>
              <a:buSzPct val="100000"/>
              <a:buFont typeface="Georgia"/>
              <a:defRPr i="1" sz="2400">
                <a:latin typeface="Georgia"/>
                <a:ea typeface="Georgia"/>
                <a:cs typeface="Georgia"/>
                <a:sym typeface="Georgia"/>
              </a:defRPr>
            </a:lvl7pPr>
            <a:lvl8pPr lvl="7" rtl="0" algn="ctr">
              <a:spcBef>
                <a:spcPts val="0"/>
              </a:spcBef>
              <a:buSzPct val="100000"/>
              <a:buFont typeface="Georgia"/>
              <a:defRPr i="1" sz="2400"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SzPct val="100000"/>
              <a:buFont typeface="Georgia"/>
              <a:defRPr i="1" sz="24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0" name="Shape 30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</a:p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1 column with intro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3090625" y="2004312"/>
            <a:ext cx="5596200" cy="2552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2 columns with intro 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1" name="Shape 51"/>
          <p:cNvSpPr txBox="1"/>
          <p:nvPr>
            <p:ph idx="2" type="body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/>
        </p:txBody>
      </p:sp>
      <p:sp>
        <p:nvSpPr>
          <p:cNvPr id="52" name="Shape 52"/>
          <p:cNvSpPr txBox="1"/>
          <p:nvPr>
            <p:ph idx="3" type="body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1 column lef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2585477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6"/>
          <p:cNvSpPr txBox="1"/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1 column half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4574902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Shape 62"/>
          <p:cNvSpPr txBox="1"/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6703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CCCC"/>
              </a:buClr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hyperlink" Target="https://www.flickr.com/photos/threecheersformcr_xo/5463539507" TargetMode="External"/><Relationship Id="rId5" Type="http://schemas.openxmlformats.org/officeDocument/2006/relationships/hyperlink" Target="https://www.flickr.com/photos/threecheersformcr_xo/5463539507" TargetMode="External"/><Relationship Id="rId6" Type="http://schemas.openxmlformats.org/officeDocument/2006/relationships/hyperlink" Target="https://www.flickr.com/photos/threecheersformcr_xo/5463539507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ublincore.org/documents/dcmi-terms" TargetMode="External"/><Relationship Id="rId4" Type="http://schemas.openxmlformats.org/officeDocument/2006/relationships/hyperlink" Target="http://dublincore.org/documents/dcmi-terms/#H3" TargetMode="External"/><Relationship Id="rId5" Type="http://schemas.openxmlformats.org/officeDocument/2006/relationships/hyperlink" Target="http://dublincore.org/documents/dcmi-terms/#H7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Relationship Id="rId5" Type="http://schemas.openxmlformats.org/officeDocument/2006/relationships/hyperlink" Target="http://www.duarte.com/slidedoc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hyperlink" Target="https://www.flickr.com/photos/thomashawk/6823326074" TargetMode="External"/><Relationship Id="rId5" Type="http://schemas.openxmlformats.org/officeDocument/2006/relationships/hyperlink" Target="https://www.flickr.com/photos/thomashawk/6823326074" TargetMode="External"/><Relationship Id="rId6" Type="http://schemas.openxmlformats.org/officeDocument/2006/relationships/hyperlink" Target="https://www.flickr.com/photos/thomashawk/6823326074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hyperlink" Target="https://connollymusiccollection.bc.edu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s://dp.la/exhibitions/exhibits/show/history-us-public-librarie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hyperlink" Target="http://historyharvest.unl.edu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gif"/><Relationship Id="rId4" Type="http://schemas.openxmlformats.org/officeDocument/2006/relationships/hyperlink" Target="http://digital.wustl.edu/ferguso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omeka.net/" TargetMode="External"/><Relationship Id="rId4" Type="http://schemas.openxmlformats.org/officeDocument/2006/relationships/hyperlink" Target="http://omeka.org/" TargetMode="External"/><Relationship Id="rId5" Type="http://schemas.openxmlformats.org/officeDocument/2006/relationships/hyperlink" Target="https://omeka.org/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ctrTitle"/>
          </p:nvPr>
        </p:nvSpPr>
        <p:spPr>
          <a:xfrm>
            <a:off x="468925" y="1009000"/>
            <a:ext cx="3636600" cy="225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Digital Collections &amp; Exhibitions with Omeka</a:t>
            </a:r>
          </a:p>
        </p:txBody>
      </p:sp>
      <p:grpSp>
        <p:nvGrpSpPr>
          <p:cNvPr id="92" name="Shape 92"/>
          <p:cNvGrpSpPr/>
          <p:nvPr/>
        </p:nvGrpSpPr>
        <p:grpSpPr>
          <a:xfrm>
            <a:off x="468932" y="309572"/>
            <a:ext cx="475588" cy="461005"/>
            <a:chOff x="1929775" y="320925"/>
            <a:chExt cx="423800" cy="372650"/>
          </a:xfrm>
        </p:grpSpPr>
        <p:sp>
          <p:nvSpPr>
            <p:cNvPr id="93" name="Shape 93"/>
            <p:cNvSpPr/>
            <p:nvPr/>
          </p:nvSpPr>
          <p:spPr>
            <a:xfrm>
              <a:off x="1929775" y="320925"/>
              <a:ext cx="423800" cy="372650"/>
            </a:xfrm>
            <a:custGeom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1954125" y="345275"/>
              <a:ext cx="375100" cy="323950"/>
            </a:xfrm>
            <a:custGeom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2175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2162375" y="534625"/>
              <a:ext cx="146750" cy="113275"/>
            </a:xfrm>
            <a:custGeom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2175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974225" y="468875"/>
              <a:ext cx="232600" cy="179025"/>
            </a:xfrm>
            <a:custGeom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2175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2169675" y="396425"/>
              <a:ext cx="97450" cy="97450"/>
            </a:xfrm>
            <a:custGeom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2175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Shape 98"/>
          <p:cNvSpPr txBox="1"/>
          <p:nvPr/>
        </p:nvSpPr>
        <p:spPr>
          <a:xfrm>
            <a:off x="435750" y="4600475"/>
            <a:ext cx="3746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00BCD4"/>
                </a:solidFill>
                <a:latin typeface="Nunito Sans"/>
                <a:ea typeface="Nunito Sans"/>
                <a:cs typeface="Nunito Sans"/>
                <a:sym typeface="Nunito Sans"/>
                <a:hlinkClick r:id="rId4"/>
              </a:rPr>
              <a:t>[keyboard cat] by Cassandra Leigh Gotto on Flickr</a:t>
            </a:r>
            <a:br>
              <a:rPr lang="en" sz="1000">
                <a:solidFill>
                  <a:srgbClr val="00BCD4"/>
                </a:solidFill>
                <a:latin typeface="Nunito Sans"/>
                <a:ea typeface="Nunito Sans"/>
                <a:cs typeface="Nunito Sans"/>
                <a:sym typeface="Nunito Sans"/>
                <a:hlinkClick r:id="rId5"/>
              </a:rPr>
            </a:br>
            <a:r>
              <a:rPr lang="en" sz="1000">
                <a:solidFill>
                  <a:srgbClr val="00BCD4"/>
                </a:solidFill>
                <a:latin typeface="Nunito Sans"/>
                <a:ea typeface="Nunito Sans"/>
                <a:cs typeface="Nunito Sans"/>
                <a:sym typeface="Nunito Sans"/>
                <a:hlinkClick r:id="rId6"/>
              </a:rPr>
              <a:t>CC BY-NC 2.0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8" name="Shape 178"/>
          <p:cNvSpPr txBox="1"/>
          <p:nvPr/>
        </p:nvSpPr>
        <p:spPr>
          <a:xfrm>
            <a:off x="468300" y="3915050"/>
            <a:ext cx="80109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6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Exercise 1: Critique</a:t>
            </a:r>
          </a:p>
        </p:txBody>
      </p:sp>
      <p:sp>
        <p:nvSpPr>
          <p:cNvPr id="179" name="Shape 179"/>
          <p:cNvSpPr/>
          <p:nvPr/>
        </p:nvSpPr>
        <p:spPr>
          <a:xfrm>
            <a:off x="2230624" y="219700"/>
            <a:ext cx="4682761" cy="3472502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Information architecture of Omeka</a:t>
            </a:r>
          </a:p>
        </p:txBody>
      </p:sp>
      <p:sp>
        <p:nvSpPr>
          <p:cNvPr id="185" name="Shape 18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186" name="Shape 186"/>
          <p:cNvGrpSpPr/>
          <p:nvPr/>
        </p:nvGrpSpPr>
        <p:grpSpPr>
          <a:xfrm>
            <a:off x="3680300" y="443475"/>
            <a:ext cx="4210275" cy="4406350"/>
            <a:chOff x="3680275" y="537300"/>
            <a:chExt cx="4210275" cy="4406350"/>
          </a:xfrm>
        </p:grpSpPr>
        <p:sp>
          <p:nvSpPr>
            <p:cNvPr id="187" name="Shape 187"/>
            <p:cNvSpPr/>
            <p:nvPr/>
          </p:nvSpPr>
          <p:spPr>
            <a:xfrm>
              <a:off x="3680275" y="537300"/>
              <a:ext cx="1906800" cy="19068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Items</a:t>
              </a:r>
            </a:p>
          </p:txBody>
        </p:sp>
        <p:sp>
          <p:nvSpPr>
            <p:cNvPr id="188" name="Shape 188"/>
            <p:cNvSpPr/>
            <p:nvPr/>
          </p:nvSpPr>
          <p:spPr>
            <a:xfrm>
              <a:off x="5983750" y="537300"/>
              <a:ext cx="1906800" cy="1906800"/>
            </a:xfrm>
            <a:prstGeom prst="ellipse">
              <a:avLst/>
            </a:prstGeom>
            <a:solidFill>
              <a:srgbClr val="F6703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rtl="0" algn="ctr">
                <a:spcBef>
                  <a:spcPts val="0"/>
                </a:spcBef>
                <a:buClr>
                  <a:schemeClr val="dk1"/>
                </a:buClr>
                <a:buSzPct val="110000"/>
                <a:buFont typeface="Arial"/>
                <a:buNone/>
              </a:pPr>
              <a:r>
                <a:rPr lang="en" sz="100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Collections</a:t>
              </a:r>
            </a:p>
          </p:txBody>
        </p:sp>
        <p:sp>
          <p:nvSpPr>
            <p:cNvPr id="189" name="Shape 189"/>
            <p:cNvSpPr/>
            <p:nvPr/>
          </p:nvSpPr>
          <p:spPr>
            <a:xfrm>
              <a:off x="4801050" y="3036850"/>
              <a:ext cx="1906800" cy="1906800"/>
            </a:xfrm>
            <a:prstGeom prst="ellipse">
              <a:avLst/>
            </a:prstGeom>
            <a:solidFill>
              <a:srgbClr val="CC412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Exhibits</a:t>
              </a:r>
            </a:p>
          </p:txBody>
        </p:sp>
      </p:grpSp>
      <p:sp>
        <p:nvSpPr>
          <p:cNvPr id="190" name="Shape 190"/>
          <p:cNvSpPr/>
          <p:nvPr/>
        </p:nvSpPr>
        <p:spPr>
          <a:xfrm>
            <a:off x="4701175" y="1518350"/>
            <a:ext cx="2106600" cy="210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rPr>
              <a:t>Omeka site</a:t>
            </a:r>
          </a:p>
        </p:txBody>
      </p:sp>
      <p:sp>
        <p:nvSpPr>
          <p:cNvPr id="191" name="Shape 191"/>
          <p:cNvSpPr/>
          <p:nvPr/>
        </p:nvSpPr>
        <p:spPr>
          <a:xfrm>
            <a:off x="4840050" y="1651475"/>
            <a:ext cx="1829100" cy="1829100"/>
          </a:xfrm>
          <a:prstGeom prst="donut">
            <a:avLst>
              <a:gd fmla="val 11468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92" name="Shape 192"/>
          <p:cNvGrpSpPr/>
          <p:nvPr/>
        </p:nvGrpSpPr>
        <p:grpSpPr>
          <a:xfrm>
            <a:off x="6789409" y="3442823"/>
            <a:ext cx="304008" cy="326513"/>
            <a:chOff x="616425" y="2329600"/>
            <a:chExt cx="361700" cy="388475"/>
          </a:xfrm>
        </p:grpSpPr>
        <p:sp>
          <p:nvSpPr>
            <p:cNvPr id="193" name="Shape 193"/>
            <p:cNvSpPr/>
            <p:nvPr/>
          </p:nvSpPr>
          <p:spPr>
            <a:xfrm>
              <a:off x="616425" y="2329600"/>
              <a:ext cx="361700" cy="388475"/>
            </a:xfrm>
            <a:custGeom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704725" y="2545750"/>
              <a:ext cx="185125" cy="25"/>
            </a:xfrm>
            <a:custGeom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811875" y="2626125"/>
              <a:ext cx="31075" cy="31075"/>
            </a:xfrm>
            <a:custGeom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751000" y="2568275"/>
              <a:ext cx="54200" cy="53600"/>
            </a:xfrm>
            <a:custGeom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769875" y="2662650"/>
              <a:ext cx="23775" cy="23775"/>
            </a:xfrm>
            <a:custGeom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799700" y="2503125"/>
              <a:ext cx="24375" cy="23775"/>
            </a:xfrm>
            <a:custGeom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766825" y="2388050"/>
              <a:ext cx="60925" cy="25"/>
            </a:xfrm>
            <a:custGeom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769875" y="2456250"/>
              <a:ext cx="31075" cy="31075"/>
            </a:xfrm>
            <a:custGeom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Shape 201"/>
          <p:cNvGrpSpPr/>
          <p:nvPr/>
        </p:nvGrpSpPr>
        <p:grpSpPr>
          <a:xfrm>
            <a:off x="4411981" y="3472328"/>
            <a:ext cx="397136" cy="305017"/>
            <a:chOff x="568950" y="3686775"/>
            <a:chExt cx="472500" cy="362900"/>
          </a:xfrm>
        </p:grpSpPr>
        <p:sp>
          <p:nvSpPr>
            <p:cNvPr id="202" name="Shape 202"/>
            <p:cNvSpPr/>
            <p:nvPr/>
          </p:nvSpPr>
          <p:spPr>
            <a:xfrm>
              <a:off x="568950" y="3686775"/>
              <a:ext cx="472500" cy="362900"/>
            </a:xfrm>
            <a:custGeom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645650" y="3820725"/>
              <a:ext cx="34125" cy="34125"/>
            </a:xfrm>
            <a:custGeom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747950" y="3753750"/>
              <a:ext cx="85275" cy="12200"/>
            </a:xfrm>
            <a:custGeom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Shape 205"/>
          <p:cNvGrpSpPr/>
          <p:nvPr/>
        </p:nvGrpSpPr>
        <p:grpSpPr>
          <a:xfrm>
            <a:off x="4432442" y="1080981"/>
            <a:ext cx="356203" cy="313212"/>
            <a:chOff x="1929775" y="320925"/>
            <a:chExt cx="423800" cy="372650"/>
          </a:xfrm>
        </p:grpSpPr>
        <p:sp>
          <p:nvSpPr>
            <p:cNvPr id="206" name="Shape 206"/>
            <p:cNvSpPr/>
            <p:nvPr/>
          </p:nvSpPr>
          <p:spPr>
            <a:xfrm>
              <a:off x="1929775" y="320925"/>
              <a:ext cx="423800" cy="372650"/>
            </a:xfrm>
            <a:custGeom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1954125" y="345275"/>
              <a:ext cx="375100" cy="323950"/>
            </a:xfrm>
            <a:custGeom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162375" y="534625"/>
              <a:ext cx="146750" cy="113275"/>
            </a:xfrm>
            <a:custGeom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1974225" y="468875"/>
              <a:ext cx="232600" cy="179025"/>
            </a:xfrm>
            <a:custGeom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169675" y="396425"/>
              <a:ext cx="97450" cy="97450"/>
            </a:xfrm>
            <a:custGeom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Shape 211"/>
          <p:cNvGrpSpPr/>
          <p:nvPr/>
        </p:nvGrpSpPr>
        <p:grpSpPr>
          <a:xfrm>
            <a:off x="6711100" y="1028266"/>
            <a:ext cx="460615" cy="418653"/>
            <a:chOff x="4556450" y="4963575"/>
            <a:chExt cx="548025" cy="498100"/>
          </a:xfrm>
        </p:grpSpPr>
        <p:sp>
          <p:nvSpPr>
            <p:cNvPr id="212" name="Shape 212"/>
            <p:cNvSpPr/>
            <p:nvPr/>
          </p:nvSpPr>
          <p:spPr>
            <a:xfrm>
              <a:off x="4611850" y="5222350"/>
              <a:ext cx="436600" cy="239325"/>
            </a:xfrm>
            <a:custGeom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4612475" y="4963575"/>
              <a:ext cx="435975" cy="125450"/>
            </a:xfrm>
            <a:custGeom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4556450" y="5089000"/>
              <a:ext cx="274025" cy="225925"/>
            </a:xfrm>
            <a:custGeom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4830450" y="5089000"/>
              <a:ext cx="274025" cy="225925"/>
            </a:xfrm>
            <a:custGeom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4830450" y="5213225"/>
              <a:ext cx="25" cy="248450"/>
            </a:xfrm>
            <a:custGeom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" name="Shape 217"/>
          <p:cNvGrpSpPr/>
          <p:nvPr/>
        </p:nvGrpSpPr>
        <p:grpSpPr>
          <a:xfrm>
            <a:off x="5559231" y="3864659"/>
            <a:ext cx="452420" cy="433992"/>
            <a:chOff x="5233525" y="4954450"/>
            <a:chExt cx="538275" cy="516350"/>
          </a:xfrm>
        </p:grpSpPr>
        <p:sp>
          <p:nvSpPr>
            <p:cNvPr id="218" name="Shape 218"/>
            <p:cNvSpPr/>
            <p:nvPr/>
          </p:nvSpPr>
          <p:spPr>
            <a:xfrm>
              <a:off x="5637825" y="4954450"/>
              <a:ext cx="89525" cy="89525"/>
            </a:xfrm>
            <a:custGeom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5323025" y="4980625"/>
              <a:ext cx="88925" cy="88925"/>
            </a:xfrm>
            <a:custGeom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5233525" y="5255225"/>
              <a:ext cx="89525" cy="89525"/>
            </a:xfrm>
            <a:custGeom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5453325" y="5382475"/>
              <a:ext cx="88925" cy="88325"/>
            </a:xfrm>
            <a:custGeom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5682875" y="5188875"/>
              <a:ext cx="88925" cy="89525"/>
            </a:xfrm>
            <a:custGeom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5411925" y="5110925"/>
              <a:ext cx="188775" cy="189400"/>
            </a:xfrm>
            <a:custGeom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5367475" y="5025075"/>
              <a:ext cx="81600" cy="105975"/>
            </a:xfrm>
            <a:custGeom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5567800" y="4999500"/>
              <a:ext cx="115100" cy="133975"/>
            </a:xfrm>
            <a:custGeom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5600075" y="5217475"/>
              <a:ext cx="127275" cy="16475"/>
            </a:xfrm>
            <a:custGeom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5497775" y="5299675"/>
              <a:ext cx="4900" cy="126675"/>
            </a:xfrm>
            <a:custGeom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5277975" y="5241825"/>
              <a:ext cx="141275" cy="58500"/>
            </a:xfrm>
            <a:custGeom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Metadata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3070650" y="275875"/>
            <a:ext cx="5812800" cy="398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What are you describing?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n" sz="1800"/>
              <a:t>Boston landmark</a:t>
            </a:r>
            <a:r>
              <a:rPr lang="en" sz="1800"/>
              <a:t> ?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n" sz="1800"/>
              <a:t>Photo</a:t>
            </a:r>
            <a:r>
              <a:rPr lang="en" sz="1800"/>
              <a:t> of the Boston landmark ?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n" sz="1800"/>
              <a:t>Digital file</a:t>
            </a:r>
            <a:r>
              <a:rPr lang="en" sz="1800"/>
              <a:t> of the photo of the Boston landmark ?</a:t>
            </a:r>
          </a:p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Metadata</a:t>
            </a: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3070650" y="275875"/>
            <a:ext cx="5596200" cy="398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 describe an item, ask yourself: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What is the item </a:t>
            </a:r>
            <a:r>
              <a:rPr b="1" lang="en" sz="1800"/>
              <a:t>of </a:t>
            </a:r>
            <a:r>
              <a:rPr lang="en" sz="1800"/>
              <a:t>?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What is the item </a:t>
            </a:r>
            <a:r>
              <a:rPr b="1" lang="en" sz="1800"/>
              <a:t>about </a:t>
            </a:r>
            <a:r>
              <a:rPr lang="en" sz="1800"/>
              <a:t>?</a:t>
            </a:r>
          </a:p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Metadata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070650" y="275875"/>
            <a:ext cx="5596200" cy="398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 kinds of metadata standards we’re focusing on: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Metadata fields → Dublin Core Elements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Data format within metadata fields → Controlled vocabularies</a:t>
            </a:r>
          </a:p>
          <a:p>
            <a:pPr lv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Be consistent across records! Use standardized terms (aka controlled vocabularies) when possible.</a:t>
            </a:r>
          </a:p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Metadata</a:t>
            </a:r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3070650" y="275875"/>
            <a:ext cx="5596200" cy="398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Dublin Core Terms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Dublin Core Elements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DCMI Type Vocabulary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>
                <a:solidFill>
                  <a:schemeClr val="dk2"/>
                </a:solidFill>
              </a:rPr>
              <a:t>DC fields are repeatable.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>
                <a:solidFill>
                  <a:schemeClr val="dk2"/>
                </a:solidFill>
              </a:rPr>
              <a:t>DC fields are extensible.</a:t>
            </a:r>
          </a:p>
        </p:txBody>
      </p:sp>
      <p:sp>
        <p:nvSpPr>
          <p:cNvPr id="256" name="Shape 25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Metadata</a:t>
            </a:r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</a:rPr>
              <a:t>It’s a good idea to create a data dictionary for </a:t>
            </a:r>
            <a:r>
              <a:rPr b="1" lang="en" sz="1800">
                <a:solidFill>
                  <a:schemeClr val="dk2"/>
                </a:solidFill>
              </a:rPr>
              <a:t>your</a:t>
            </a:r>
            <a:r>
              <a:rPr lang="en" sz="1800">
                <a:solidFill>
                  <a:schemeClr val="dk2"/>
                </a:solidFill>
              </a:rPr>
              <a:t> project, that is, how you will structure the data that you enter in each metadata field.</a:t>
            </a: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</a:pPr>
            <a:r>
              <a:rPr b="1" lang="en" sz="1800">
                <a:solidFill>
                  <a:schemeClr val="dk2"/>
                </a:solidFill>
              </a:rPr>
              <a:t>What fields? </a:t>
            </a:r>
            <a:r>
              <a:rPr lang="en" sz="1800">
                <a:solidFill>
                  <a:schemeClr val="dk2"/>
                </a:solidFill>
              </a:rPr>
              <a:t>Which are required? Which recommended?</a:t>
            </a: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</a:pPr>
            <a:r>
              <a:rPr b="1" lang="en" sz="1800">
                <a:solidFill>
                  <a:schemeClr val="dk2"/>
                </a:solidFill>
              </a:rPr>
              <a:t>Title.</a:t>
            </a:r>
            <a:r>
              <a:rPr lang="en" sz="1800">
                <a:solidFill>
                  <a:schemeClr val="dk2"/>
                </a:solidFill>
              </a:rPr>
              <a:t> Title case or sentence case? Supplied information in brackets?</a:t>
            </a: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</a:pPr>
            <a:r>
              <a:rPr b="1" lang="en" sz="1800">
                <a:solidFill>
                  <a:schemeClr val="dk2"/>
                </a:solidFill>
              </a:rPr>
              <a:t>Subject.</a:t>
            </a:r>
            <a:r>
              <a:rPr lang="en" sz="1800">
                <a:solidFill>
                  <a:schemeClr val="dk2"/>
                </a:solidFill>
              </a:rPr>
              <a:t> Is there a particular controlled vocabulary that makes sense for the items in your Omeka project? LCSH, TGM, etc.</a:t>
            </a:r>
          </a:p>
        </p:txBody>
      </p:sp>
      <p:sp>
        <p:nvSpPr>
          <p:cNvPr id="263" name="Shape 26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ctrTitle"/>
          </p:nvPr>
        </p:nvSpPr>
        <p:spPr>
          <a:xfrm>
            <a:off x="277100" y="3915050"/>
            <a:ext cx="2024100" cy="888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Exercise 2: Description &amp; Arrangement</a:t>
            </a:r>
          </a:p>
        </p:txBody>
      </p:sp>
      <p:sp>
        <p:nvSpPr>
          <p:cNvPr id="269" name="Shape 269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4294967295" type="ctrTitle"/>
          </p:nvPr>
        </p:nvSpPr>
        <p:spPr>
          <a:xfrm>
            <a:off x="228600" y="2650157"/>
            <a:ext cx="7772400" cy="233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chemeClr val="lt1"/>
                </a:solidFill>
              </a:rPr>
              <a:t>What kinds of projects might </a:t>
            </a:r>
            <a:r>
              <a:rPr b="1" lang="en" sz="4800">
                <a:solidFill>
                  <a:schemeClr val="lt1"/>
                </a:solidFill>
              </a:rPr>
              <a:t>not</a:t>
            </a:r>
            <a:r>
              <a:rPr lang="en" sz="4800">
                <a:solidFill>
                  <a:schemeClr val="lt1"/>
                </a:solidFill>
              </a:rPr>
              <a:t> be good candidates for Omeka?</a:t>
            </a:r>
          </a:p>
        </p:txBody>
      </p:sp>
      <p:sp>
        <p:nvSpPr>
          <p:cNvPr id="275" name="Shape 275"/>
          <p:cNvSpPr/>
          <p:nvPr/>
        </p:nvSpPr>
        <p:spPr>
          <a:xfrm>
            <a:off x="6410280" y="713293"/>
            <a:ext cx="248675" cy="237444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/>
        </p:nvSpPr>
        <p:spPr>
          <a:xfrm rot="2697569">
            <a:off x="8048925" y="1928865"/>
            <a:ext cx="377468" cy="360420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8347544" y="1723093"/>
            <a:ext cx="151198" cy="144406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/>
        </p:nvSpPr>
        <p:spPr>
          <a:xfrm rot="1280187">
            <a:off x="6238007" y="1429474"/>
            <a:ext cx="151178" cy="144397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280" name="Shape 280"/>
          <p:cNvGrpSpPr/>
          <p:nvPr/>
        </p:nvGrpSpPr>
        <p:grpSpPr>
          <a:xfrm>
            <a:off x="6950671" y="267535"/>
            <a:ext cx="1606101" cy="1398384"/>
            <a:chOff x="2583100" y="2973775"/>
            <a:chExt cx="461550" cy="437200"/>
          </a:xfrm>
        </p:grpSpPr>
        <p:sp>
          <p:nvSpPr>
            <p:cNvPr id="281" name="Shape 281"/>
            <p:cNvSpPr/>
            <p:nvPr/>
          </p:nvSpPr>
          <p:spPr>
            <a:xfrm>
              <a:off x="2701225" y="3315975"/>
              <a:ext cx="225300" cy="95000"/>
            </a:xfrm>
            <a:custGeom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583100" y="2973775"/>
              <a:ext cx="461550" cy="336125"/>
            </a:xfrm>
            <a:custGeom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Shape 283"/>
          <p:cNvGrpSpPr/>
          <p:nvPr/>
        </p:nvGrpSpPr>
        <p:grpSpPr>
          <a:xfrm rot="1508271">
            <a:off x="798753" y="1622801"/>
            <a:ext cx="654062" cy="654025"/>
            <a:chOff x="576250" y="4319400"/>
            <a:chExt cx="442075" cy="442050"/>
          </a:xfrm>
        </p:grpSpPr>
        <p:sp>
          <p:nvSpPr>
            <p:cNvPr id="284" name="Shape 284"/>
            <p:cNvSpPr/>
            <p:nvPr/>
          </p:nvSpPr>
          <p:spPr>
            <a:xfrm>
              <a:off x="576250" y="4319400"/>
              <a:ext cx="442075" cy="442050"/>
            </a:xfrm>
            <a:custGeom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595725" y="4668875"/>
              <a:ext cx="73100" cy="73100"/>
            </a:xfrm>
            <a:custGeom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652350" y="4711500"/>
              <a:ext cx="46925" cy="46925"/>
            </a:xfrm>
            <a:custGeom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579300" y="4638450"/>
              <a:ext cx="46900" cy="46900"/>
            </a:xfrm>
            <a:custGeom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Shape 288"/>
          <p:cNvSpPr/>
          <p:nvPr/>
        </p:nvSpPr>
        <p:spPr>
          <a:xfrm>
            <a:off x="1635350" y="1514858"/>
            <a:ext cx="5956025" cy="1074499"/>
          </a:xfrm>
          <a:custGeom>
            <a:pathLst>
              <a:path extrusionOk="0" h="42980" w="238241">
                <a:moveTo>
                  <a:pt x="0" y="14049"/>
                </a:moveTo>
                <a:cubicBezTo>
                  <a:pt x="5476" y="8572"/>
                  <a:pt x="13935" y="7254"/>
                  <a:pt x="21126" y="4377"/>
                </a:cubicBezTo>
                <a:cubicBezTo>
                  <a:pt x="34914" y="-1140"/>
                  <a:pt x="51579" y="-1336"/>
                  <a:pt x="65669" y="3359"/>
                </a:cubicBezTo>
                <a:cubicBezTo>
                  <a:pt x="71835" y="5413"/>
                  <a:pt x="79873" y="8507"/>
                  <a:pt x="81450" y="14813"/>
                </a:cubicBezTo>
                <a:cubicBezTo>
                  <a:pt x="82972" y="20904"/>
                  <a:pt x="84782" y="28175"/>
                  <a:pt x="81704" y="33648"/>
                </a:cubicBezTo>
                <a:cubicBezTo>
                  <a:pt x="77323" y="41434"/>
                  <a:pt x="64778" y="44710"/>
                  <a:pt x="56251" y="42047"/>
                </a:cubicBezTo>
                <a:cubicBezTo>
                  <a:pt x="49198" y="39843"/>
                  <a:pt x="46785" y="28699"/>
                  <a:pt x="48107" y="21430"/>
                </a:cubicBezTo>
                <a:cubicBezTo>
                  <a:pt x="48969" y="16684"/>
                  <a:pt x="53053" y="12573"/>
                  <a:pt x="57270" y="10231"/>
                </a:cubicBezTo>
                <a:cubicBezTo>
                  <a:pt x="87006" y="-6292"/>
                  <a:pt x="121672" y="33364"/>
                  <a:pt x="155264" y="38739"/>
                </a:cubicBezTo>
                <a:cubicBezTo>
                  <a:pt x="174114" y="41754"/>
                  <a:pt x="194149" y="44396"/>
                  <a:pt x="212533" y="39248"/>
                </a:cubicBezTo>
                <a:cubicBezTo>
                  <a:pt x="225473" y="35624"/>
                  <a:pt x="238241" y="21632"/>
                  <a:pt x="238241" y="8195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703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meraldnecklace.jpg" id="293" name="Shape 293"/>
          <p:cNvPicPr preferRelativeResize="0"/>
          <p:nvPr/>
        </p:nvPicPr>
        <p:blipFill rotWithShape="1">
          <a:blip r:embed="rId3">
            <a:alphaModFix/>
          </a:blip>
          <a:srcRect b="7359" l="0" r="0" t="7367"/>
          <a:stretch/>
        </p:blipFill>
        <p:spPr>
          <a:xfrm>
            <a:off x="0" y="0"/>
            <a:ext cx="9144002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>
            <p:ph idx="4294967295" type="title"/>
          </p:nvPr>
        </p:nvSpPr>
        <p:spPr>
          <a:xfrm>
            <a:off x="617225" y="100"/>
            <a:ext cx="7909500" cy="5143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Omeka.net Demo</a:t>
            </a:r>
          </a:p>
        </p:txBody>
      </p:sp>
      <p:sp>
        <p:nvSpPr>
          <p:cNvPr id="295" name="Shape 29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4294967295" type="ctrTitle"/>
          </p:nvPr>
        </p:nvSpPr>
        <p:spPr>
          <a:xfrm>
            <a:off x="685800" y="2650142"/>
            <a:ext cx="7772400" cy="1159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800">
                <a:solidFill>
                  <a:schemeClr val="lt1"/>
                </a:solidFill>
              </a:rPr>
              <a:t>Why &amp; how are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800">
                <a:solidFill>
                  <a:schemeClr val="lt1"/>
                </a:solidFill>
              </a:rPr>
              <a:t>scholars creating digital collections &amp; exhibitions?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7200"/>
          </a:p>
        </p:txBody>
      </p:sp>
      <p:grpSp>
        <p:nvGrpSpPr>
          <p:cNvPr id="104" name="Shape 104"/>
          <p:cNvGrpSpPr/>
          <p:nvPr/>
        </p:nvGrpSpPr>
        <p:grpSpPr>
          <a:xfrm rot="1508271">
            <a:off x="798753" y="1699001"/>
            <a:ext cx="654062" cy="654025"/>
            <a:chOff x="576250" y="4319400"/>
            <a:chExt cx="442075" cy="442050"/>
          </a:xfrm>
        </p:grpSpPr>
        <p:sp>
          <p:nvSpPr>
            <p:cNvPr id="105" name="Shape 105"/>
            <p:cNvSpPr/>
            <p:nvPr/>
          </p:nvSpPr>
          <p:spPr>
            <a:xfrm>
              <a:off x="576250" y="4319400"/>
              <a:ext cx="442075" cy="442050"/>
            </a:xfrm>
            <a:custGeom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595725" y="4668875"/>
              <a:ext cx="73100" cy="73100"/>
            </a:xfrm>
            <a:custGeom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52350" y="4711500"/>
              <a:ext cx="46925" cy="46925"/>
            </a:xfrm>
            <a:custGeom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579300" y="4638450"/>
              <a:ext cx="46900" cy="46900"/>
            </a:xfrm>
            <a:custGeom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Shape 109"/>
          <p:cNvSpPr/>
          <p:nvPr/>
        </p:nvSpPr>
        <p:spPr>
          <a:xfrm>
            <a:off x="6410280" y="713293"/>
            <a:ext cx="248675" cy="237444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/>
        </p:nvSpPr>
        <p:spPr>
          <a:xfrm rot="2697569">
            <a:off x="8048925" y="1928865"/>
            <a:ext cx="377468" cy="360420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347544" y="1723093"/>
            <a:ext cx="151198" cy="144406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/>
        </p:nvSpPr>
        <p:spPr>
          <a:xfrm rot="1280187">
            <a:off x="6238007" y="1429474"/>
            <a:ext cx="151178" cy="144397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4" name="Shape 114"/>
          <p:cNvSpPr/>
          <p:nvPr/>
        </p:nvSpPr>
        <p:spPr>
          <a:xfrm>
            <a:off x="1635350" y="1513533"/>
            <a:ext cx="5956025" cy="1074499"/>
          </a:xfrm>
          <a:custGeom>
            <a:pathLst>
              <a:path extrusionOk="0" h="42980" w="238241">
                <a:moveTo>
                  <a:pt x="0" y="14049"/>
                </a:moveTo>
                <a:cubicBezTo>
                  <a:pt x="5476" y="8572"/>
                  <a:pt x="13935" y="7254"/>
                  <a:pt x="21126" y="4377"/>
                </a:cubicBezTo>
                <a:cubicBezTo>
                  <a:pt x="34914" y="-1140"/>
                  <a:pt x="51579" y="-1336"/>
                  <a:pt x="65669" y="3359"/>
                </a:cubicBezTo>
                <a:cubicBezTo>
                  <a:pt x="71835" y="5413"/>
                  <a:pt x="79873" y="8507"/>
                  <a:pt x="81450" y="14813"/>
                </a:cubicBezTo>
                <a:cubicBezTo>
                  <a:pt x="82972" y="20904"/>
                  <a:pt x="84782" y="28175"/>
                  <a:pt x="81704" y="33648"/>
                </a:cubicBezTo>
                <a:cubicBezTo>
                  <a:pt x="77323" y="41434"/>
                  <a:pt x="64778" y="44710"/>
                  <a:pt x="56251" y="42047"/>
                </a:cubicBezTo>
                <a:cubicBezTo>
                  <a:pt x="49198" y="39843"/>
                  <a:pt x="46785" y="28699"/>
                  <a:pt x="48107" y="21430"/>
                </a:cubicBezTo>
                <a:cubicBezTo>
                  <a:pt x="48969" y="16684"/>
                  <a:pt x="53053" y="12573"/>
                  <a:pt x="57270" y="10231"/>
                </a:cubicBezTo>
                <a:cubicBezTo>
                  <a:pt x="87006" y="-6292"/>
                  <a:pt x="121672" y="33364"/>
                  <a:pt x="155264" y="38739"/>
                </a:cubicBezTo>
                <a:cubicBezTo>
                  <a:pt x="174114" y="41754"/>
                  <a:pt x="194149" y="44396"/>
                  <a:pt x="212533" y="39248"/>
                </a:cubicBezTo>
                <a:cubicBezTo>
                  <a:pt x="225473" y="35624"/>
                  <a:pt x="238241" y="21632"/>
                  <a:pt x="238241" y="8195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lg" w="lg" type="none"/>
            <a:tailEnd len="lg" w="lg" type="none"/>
          </a:ln>
        </p:spPr>
      </p:sp>
      <p:grpSp>
        <p:nvGrpSpPr>
          <p:cNvPr id="115" name="Shape 115"/>
          <p:cNvGrpSpPr/>
          <p:nvPr/>
        </p:nvGrpSpPr>
        <p:grpSpPr>
          <a:xfrm>
            <a:off x="6950671" y="267535"/>
            <a:ext cx="1606101" cy="1398384"/>
            <a:chOff x="2583100" y="2973775"/>
            <a:chExt cx="461550" cy="437200"/>
          </a:xfrm>
        </p:grpSpPr>
        <p:sp>
          <p:nvSpPr>
            <p:cNvPr id="116" name="Shape 116"/>
            <p:cNvSpPr/>
            <p:nvPr/>
          </p:nvSpPr>
          <p:spPr>
            <a:xfrm>
              <a:off x="2701225" y="3315975"/>
              <a:ext cx="225300" cy="95000"/>
            </a:xfrm>
            <a:custGeom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583100" y="2973775"/>
              <a:ext cx="461550" cy="336125"/>
            </a:xfrm>
            <a:custGeom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Exercise 3: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Create in Omeka</a:t>
            </a:r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Transfer item descriptions from cards to shared metadata spreadsheet in Google Drive.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Add a new item.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Add a new collection.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Make an exhibit.</a:t>
            </a:r>
          </a:p>
        </p:txBody>
      </p:sp>
      <p:sp>
        <p:nvSpPr>
          <p:cNvPr id="302" name="Shape 30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4294967295" type="title"/>
          </p:nvPr>
        </p:nvSpPr>
        <p:spPr>
          <a:xfrm>
            <a:off x="617225" y="100"/>
            <a:ext cx="7909500" cy="5143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Closing Reflection</a:t>
            </a:r>
          </a:p>
        </p:txBody>
      </p:sp>
      <p:sp>
        <p:nvSpPr>
          <p:cNvPr id="308" name="Shape 30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Special thanks to all the people who made and released these awesome resources for free.</a:t>
            </a:r>
          </a:p>
        </p:txBody>
      </p:sp>
      <p:sp>
        <p:nvSpPr>
          <p:cNvPr id="315" name="Shape 31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16" name="Shape 316"/>
          <p:cNvSpPr txBox="1"/>
          <p:nvPr>
            <p:ph idx="2" type="body"/>
          </p:nvPr>
        </p:nvSpPr>
        <p:spPr>
          <a:xfrm>
            <a:off x="3090625" y="2197325"/>
            <a:ext cx="5596200" cy="2359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</a:pPr>
            <a:r>
              <a:rPr lang="en"/>
              <a:t>Presentation template by </a:t>
            </a:r>
            <a:r>
              <a:rPr lang="en" u="sng">
                <a:solidFill>
                  <a:srgbClr val="F67031"/>
                </a:solidFill>
                <a:hlinkClick r:id="rId3"/>
              </a:rPr>
              <a:t>SlidesCarnival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</a:pPr>
            <a:r>
              <a:rPr lang="en"/>
              <a:t>Photographs by </a:t>
            </a:r>
            <a:r>
              <a:rPr lang="en" u="sng">
                <a:solidFill>
                  <a:srgbClr val="F67031"/>
                </a:solidFill>
                <a:hlinkClick r:id="rId4"/>
              </a:rPr>
              <a:t>Unsplash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</a:pPr>
            <a:r>
              <a:rPr lang="en"/>
              <a:t>Learn more about slidedocs at </a:t>
            </a:r>
            <a:r>
              <a:rPr lang="en" u="sng">
                <a:solidFill>
                  <a:srgbClr val="F67031"/>
                </a:solidFill>
                <a:hlinkClick r:id="rId5"/>
              </a:rPr>
              <a:t>duarte.com/slidedocs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ctrTitle"/>
          </p:nvPr>
        </p:nvSpPr>
        <p:spPr>
          <a:xfrm>
            <a:off x="157275" y="593800"/>
            <a:ext cx="2219700" cy="1074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4800"/>
          </a:p>
          <a:p>
            <a:pPr lvl="0" rtl="0">
              <a:spcBef>
                <a:spcPts val="0"/>
              </a:spcBef>
              <a:buNone/>
            </a:pPr>
            <a:r>
              <a:rPr lang="en" sz="4800"/>
              <a:t>Omeka Genres</a:t>
            </a:r>
          </a:p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4" name="Shape 124"/>
          <p:cNvSpPr txBox="1"/>
          <p:nvPr/>
        </p:nvSpPr>
        <p:spPr>
          <a:xfrm>
            <a:off x="119850" y="4709225"/>
            <a:ext cx="22197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00BCD4"/>
                </a:solidFill>
                <a:latin typeface="Nunito Sans"/>
                <a:ea typeface="Nunito Sans"/>
                <a:cs typeface="Nunito Sans"/>
                <a:sym typeface="Nunito Sans"/>
                <a:hlinkClick r:id="rId4"/>
              </a:rPr>
              <a:t>Birdy by Thomas Hawke on Flickr</a:t>
            </a:r>
            <a:br>
              <a:rPr lang="en" sz="1000">
                <a:solidFill>
                  <a:srgbClr val="00BCD4"/>
                </a:solidFill>
                <a:latin typeface="Nunito Sans"/>
                <a:ea typeface="Nunito Sans"/>
                <a:cs typeface="Nunito Sans"/>
                <a:sym typeface="Nunito Sans"/>
                <a:hlinkClick r:id="rId5"/>
              </a:rPr>
            </a:br>
            <a:r>
              <a:rPr lang="en" sz="1000">
                <a:solidFill>
                  <a:srgbClr val="00BCD4"/>
                </a:solidFill>
                <a:latin typeface="Nunito Sans"/>
                <a:ea typeface="Nunito Sans"/>
                <a:cs typeface="Nunito Sans"/>
                <a:sym typeface="Nunito Sans"/>
                <a:hlinkClick r:id="rId6"/>
              </a:rPr>
              <a:t>CC BY-NC 2.0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703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ader.png" id="129" name="Shape 129"/>
          <p:cNvPicPr preferRelativeResize="0"/>
          <p:nvPr/>
        </p:nvPicPr>
        <p:blipFill rotWithShape="1">
          <a:blip r:embed="rId3">
            <a:alphaModFix amt="37000"/>
          </a:blip>
          <a:srcRect b="0" l="18278" r="18278" t="0"/>
          <a:stretch/>
        </p:blipFill>
        <p:spPr>
          <a:xfrm>
            <a:off x="0" y="0"/>
            <a:ext cx="9144000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>
            <p:ph idx="4294967295" type="title"/>
          </p:nvPr>
        </p:nvSpPr>
        <p:spPr>
          <a:xfrm>
            <a:off x="617225" y="100"/>
            <a:ext cx="7909500" cy="5143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Thematic digital collections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hlinkClick r:id="rId4"/>
              </a:rPr>
              <a:t>connollymusiccollection.bc.edu</a:t>
            </a:r>
          </a:p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703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brarians_of_the_jacob_edwards_library_with_cat.jpg" id="136" name="Shape 136"/>
          <p:cNvPicPr preferRelativeResize="0"/>
          <p:nvPr/>
        </p:nvPicPr>
        <p:blipFill rotWithShape="1">
          <a:blip r:embed="rId3">
            <a:alphaModFix/>
          </a:blip>
          <a:srcRect b="119" l="0" r="0" t="109"/>
          <a:stretch/>
        </p:blipFill>
        <p:spPr>
          <a:xfrm>
            <a:off x="0" y="0"/>
            <a:ext cx="9144000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>
            <p:ph idx="4294967295" type="title"/>
          </p:nvPr>
        </p:nvSpPr>
        <p:spPr>
          <a:xfrm>
            <a:off x="617250" y="1026300"/>
            <a:ext cx="7909500" cy="3090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Digital exhibitions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hlinkClick r:id="rId4"/>
              </a:rPr>
              <a:t>dp.la/exhibitions/exhibits/show/history-us-public-libraries</a:t>
            </a:r>
          </a:p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703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297ed7d3fc881e67d6120d5645608ee.jpg" id="143" name="Shape 143"/>
          <p:cNvPicPr preferRelativeResize="0"/>
          <p:nvPr/>
        </p:nvPicPr>
        <p:blipFill rotWithShape="1">
          <a:blip r:embed="rId3">
            <a:alphaModFix/>
          </a:blip>
          <a:srcRect b="15177" l="0" r="0" t="15170"/>
          <a:stretch/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>
            <p:ph idx="4294967295" type="title"/>
          </p:nvPr>
        </p:nvSpPr>
        <p:spPr>
          <a:xfrm>
            <a:off x="617250" y="-93325"/>
            <a:ext cx="7909500" cy="3090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Course-based digital projects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hlinkClick r:id="rId4"/>
              </a:rPr>
              <a:t>historyharvest.unl.edu</a:t>
            </a:r>
          </a:p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703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erguson-hdr.gif"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5323"/>
            <a:ext cx="9144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>
            <p:ph idx="4294967295" type="title"/>
          </p:nvPr>
        </p:nvSpPr>
        <p:spPr>
          <a:xfrm>
            <a:off x="617250" y="1842925"/>
            <a:ext cx="7909500" cy="5143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</a:rPr>
              <a:t>Community digital history projects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hlinkClick r:id="rId4"/>
              </a:rPr>
              <a:t>digital.wustl.edu/ferguson</a:t>
            </a:r>
          </a:p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Omeka flavors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BCD4"/>
              </a:buClr>
            </a:pPr>
            <a:r>
              <a:rPr b="1" lang="en">
                <a:solidFill>
                  <a:srgbClr val="00BCD4"/>
                </a:solidFill>
                <a:hlinkClick r:id="rId3"/>
              </a:rPr>
              <a:t>Omeka.net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Hosted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Limited plugins &amp; themes, based on plan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File size limits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Free trial</a:t>
            </a:r>
          </a:p>
          <a:p>
            <a:pPr indent="-228600" lvl="0" marL="457200" rtl="0">
              <a:spcBef>
                <a:spcPts val="0"/>
              </a:spcBef>
              <a:buClr>
                <a:srgbClr val="00BCD4"/>
              </a:buClr>
            </a:pPr>
            <a:r>
              <a:rPr b="1" lang="en">
                <a:solidFill>
                  <a:srgbClr val="00BCD4"/>
                </a:solidFill>
                <a:hlinkClick r:id="rId4"/>
              </a:rPr>
              <a:t>Omeka.org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Self-hosted (r</a:t>
            </a:r>
            <a:r>
              <a:rPr lang="en"/>
              <a:t>equires a server)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Unlimited plugins &amp; themes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Size limits depend on server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Free...ish</a:t>
            </a:r>
          </a:p>
          <a:p>
            <a:pPr indent="-228600" lvl="0" marL="457200" rtl="0">
              <a:spcBef>
                <a:spcPts val="0"/>
              </a:spcBef>
              <a:buClr>
                <a:srgbClr val="00BCD4"/>
              </a:buClr>
            </a:pPr>
            <a:r>
              <a:rPr b="1" lang="en">
                <a:solidFill>
                  <a:srgbClr val="00BCD4"/>
                </a:solidFill>
                <a:hlinkClick r:id="rId5"/>
              </a:rPr>
              <a:t>OmekaS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In beta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Requires a server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Multi-site capabilities</a:t>
            </a:r>
          </a:p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4294967295" type="ctrTitle"/>
          </p:nvPr>
        </p:nvSpPr>
        <p:spPr>
          <a:xfrm>
            <a:off x="426425" y="2473700"/>
            <a:ext cx="8148600" cy="1159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6000"/>
              <a:t>The Omeka Ecosystem</a:t>
            </a:r>
          </a:p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166" name="Shape 166"/>
          <p:cNvGrpSpPr/>
          <p:nvPr/>
        </p:nvGrpSpPr>
        <p:grpSpPr>
          <a:xfrm>
            <a:off x="3797731" y="839233"/>
            <a:ext cx="1405989" cy="1398086"/>
            <a:chOff x="5941025" y="3634400"/>
            <a:chExt cx="467650" cy="467650"/>
          </a:xfrm>
        </p:grpSpPr>
        <p:sp>
          <p:nvSpPr>
            <p:cNvPr id="167" name="Shape 167"/>
            <p:cNvSpPr/>
            <p:nvPr/>
          </p:nvSpPr>
          <p:spPr>
            <a:xfrm>
              <a:off x="5941025" y="3634400"/>
              <a:ext cx="467650" cy="467650"/>
            </a:xfrm>
            <a:custGeom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6211975" y="3753150"/>
              <a:ext cx="19525" cy="18900"/>
            </a:xfrm>
            <a:custGeom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5943475" y="3695900"/>
              <a:ext cx="177800" cy="351350"/>
            </a:xfrm>
            <a:custGeom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6128575" y="3695900"/>
              <a:ext cx="86475" cy="47525"/>
            </a:xfrm>
            <a:custGeom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6357500" y="3940075"/>
              <a:ext cx="18900" cy="34725"/>
            </a:xfrm>
            <a:custGeom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6202850" y="3720875"/>
              <a:ext cx="204000" cy="278875"/>
            </a:xfrm>
            <a:custGeom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